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4" r:id="rId8"/>
    <p:sldId id="267" r:id="rId9"/>
    <p:sldId id="262" r:id="rId10"/>
    <p:sldId id="265" r:id="rId11"/>
    <p:sldId id="277" r:id="rId12"/>
    <p:sldId id="268" r:id="rId13"/>
    <p:sldId id="269" r:id="rId14"/>
    <p:sldId id="270" r:id="rId15"/>
    <p:sldId id="271" r:id="rId16"/>
    <p:sldId id="273" r:id="rId17"/>
    <p:sldId id="276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8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3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3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5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2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2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5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AE53-D2DA-48DF-BB84-46DABB235B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7F6E-B689-43C6-9137-1CB1F74B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zero to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Deploying                the right 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77" y="3583307"/>
            <a:ext cx="1273533" cy="130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</a:t>
            </a:r>
            <a:r>
              <a:rPr lang="en-US" dirty="0" smtClean="0"/>
              <a:t>Zone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Installing – OK, you can figure this out</a:t>
            </a:r>
          </a:p>
          <a:p>
            <a:r>
              <a:rPr lang="en-US" dirty="0" smtClean="0"/>
              <a:t>Configuring</a:t>
            </a:r>
          </a:p>
          <a:p>
            <a:pPr lvl="1"/>
            <a:r>
              <a:rPr lang="en-US" dirty="0" smtClean="0"/>
              <a:t>Mapping business requirements to technology</a:t>
            </a:r>
          </a:p>
          <a:p>
            <a:pPr lvl="1"/>
            <a:r>
              <a:rPr lang="en-US" dirty="0" smtClean="0"/>
              <a:t>Multiple implementations strategies</a:t>
            </a:r>
          </a:p>
          <a:p>
            <a:pPr lvl="1"/>
            <a:r>
              <a:rPr lang="en-US" dirty="0" smtClean="0"/>
              <a:t>Experience and best practices</a:t>
            </a:r>
          </a:p>
          <a:p>
            <a:pPr lvl="1"/>
            <a:r>
              <a:rPr lang="en-US" dirty="0" smtClean="0"/>
              <a:t>No “consultant’s brain dump”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Zone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import</a:t>
            </a:r>
          </a:p>
          <a:p>
            <a:pPr lvl="1"/>
            <a:r>
              <a:rPr lang="en-US" dirty="0"/>
              <a:t>Unless VERY basic, you need a </a:t>
            </a:r>
            <a:r>
              <a:rPr lang="en-US" dirty="0" smtClean="0"/>
              <a:t>toolset</a:t>
            </a:r>
          </a:p>
          <a:p>
            <a:pPr lvl="2"/>
            <a:r>
              <a:rPr lang="en-US" dirty="0" smtClean="0"/>
              <a:t>Even a simple membership file will not be possible</a:t>
            </a:r>
          </a:p>
          <a:p>
            <a:pPr lvl="1"/>
            <a:r>
              <a:rPr lang="en-US" dirty="0" smtClean="0"/>
              <a:t>Toolset provides:</a:t>
            </a:r>
          </a:p>
          <a:p>
            <a:pPr lvl="2"/>
            <a:r>
              <a:rPr lang="en-US" dirty="0" smtClean="0"/>
              <a:t>Scripted imports – over and over and over again</a:t>
            </a:r>
          </a:p>
          <a:p>
            <a:pPr lvl="2"/>
            <a:r>
              <a:rPr lang="en-US" dirty="0" smtClean="0"/>
              <a:t>Transforms and sanity checks</a:t>
            </a:r>
          </a:p>
          <a:p>
            <a:pPr lvl="2"/>
            <a:r>
              <a:rPr lang="en-US" smtClean="0"/>
              <a:t>Automated deduplication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4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Timeline:	a few days to …</a:t>
            </a:r>
          </a:p>
          <a:p>
            <a:r>
              <a:rPr lang="en-US" dirty="0" smtClean="0"/>
              <a:t>Resources:	10 hours to ...</a:t>
            </a:r>
          </a:p>
          <a:p>
            <a:r>
              <a:rPr lang="en-US" dirty="0" smtClean="0"/>
              <a:t>Budget:		$1,000 to …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sz="3600" dirty="0" smtClean="0"/>
              <a:t>Show me your import files!</a:t>
            </a:r>
          </a:p>
          <a:p>
            <a:pPr marL="914400" lvl="2" indent="0">
              <a:buNone/>
            </a:pPr>
            <a:r>
              <a:rPr lang="en-US" dirty="0" smtClean="0"/>
              <a:t>(this is also why we asked for it upfront)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98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Quickstart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500" y="1485900"/>
            <a:ext cx="1905000" cy="8382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Questionnaire &amp; import files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" y="35433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2500" y="45339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714500" y="232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714500" y="3238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714500" y="41529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1700" y="37338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Live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" y="26289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Interview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2500" y="54483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1700" y="17526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81700" y="27432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 Validation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81700" y="46482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81700" y="55626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III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743700" y="2438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6743700" y="3429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6743700" y="4343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6743700" y="52578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65810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Green: active customer participation </a:t>
            </a:r>
            <a:endParaRPr lang="en-US" sz="1200" dirty="0"/>
          </a:p>
        </p:txBody>
      </p:sp>
      <p:sp>
        <p:nvSpPr>
          <p:cNvPr id="26" name="Down Arrow 25"/>
          <p:cNvSpPr/>
          <p:nvPr/>
        </p:nvSpPr>
        <p:spPr>
          <a:xfrm>
            <a:off x="1689100" y="5143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1701800" y="613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6756400" y="1435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43550"/>
            <a:ext cx="3018032" cy="153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Connector 28"/>
          <p:cNvCxnSpPr/>
          <p:nvPr/>
        </p:nvCxnSpPr>
        <p:spPr>
          <a:xfrm>
            <a:off x="4572000" y="35433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0" y="16002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1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Quickstart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500" y="1485900"/>
            <a:ext cx="1905000" cy="8382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Questionnaire &amp; import files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" y="35433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2500" y="45339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714500" y="232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714500" y="3238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714500" y="41529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1700" y="37338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Live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" y="26289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Interview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2500" y="54483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1700" y="17526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81700" y="27432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 Validation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81700" y="46482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81700" y="55626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III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743700" y="2438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6743700" y="3429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6743700" y="4343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6743700" y="52578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65810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Green: active customer participation </a:t>
            </a:r>
            <a:endParaRPr lang="en-US" sz="1200" dirty="0"/>
          </a:p>
        </p:txBody>
      </p:sp>
      <p:sp>
        <p:nvSpPr>
          <p:cNvPr id="26" name="Down Arrow 25"/>
          <p:cNvSpPr/>
          <p:nvPr/>
        </p:nvSpPr>
        <p:spPr>
          <a:xfrm>
            <a:off x="1689100" y="5143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1701800" y="613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6756400" y="1435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572000" y="35433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86300" y="62865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25175">
            <a:off x="3283136" y="4496078"/>
            <a:ext cx="2796638" cy="92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2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   …  ???</a:t>
            </a:r>
            <a:endParaRPr lang="en-US" dirty="0"/>
          </a:p>
        </p:txBody>
      </p:sp>
      <p:pic>
        <p:nvPicPr>
          <p:cNvPr id="6146" name="Picture 2" descr="http://upload.wikimedia.org/wikipedia/commons/thumb/9/94/Gartner_Hype_Cycle.svg/320px-Gartner_Hype_Cyc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268304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jnjma.com/wp-content/uploads/2011/05/arr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20046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1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Remember?</a:t>
            </a:r>
            <a:br>
              <a:rPr lang="en-US" dirty="0" smtClean="0"/>
            </a:br>
            <a:r>
              <a:rPr lang="en-US" dirty="0" smtClean="0"/>
              <a:t>The #1 success factor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success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going to CHANGE the way your organization functions</a:t>
            </a:r>
          </a:p>
          <a:p>
            <a:pPr lvl="1"/>
            <a:r>
              <a:rPr lang="en-US" dirty="0" smtClean="0"/>
              <a:t>Management support &amp; commitment</a:t>
            </a:r>
          </a:p>
          <a:p>
            <a:pPr lvl="1"/>
            <a:r>
              <a:rPr lang="en-US" dirty="0" smtClean="0"/>
              <a:t>Provide compelling justification for why</a:t>
            </a:r>
          </a:p>
          <a:p>
            <a:pPr lvl="1"/>
            <a:r>
              <a:rPr lang="en-US" dirty="0" smtClean="0"/>
              <a:t>Have a clear process &amp; trusted team in place</a:t>
            </a:r>
          </a:p>
          <a:p>
            <a:pPr lvl="1"/>
            <a:r>
              <a:rPr lang="en-US" dirty="0" smtClean="0"/>
              <a:t>Communicate, communicate, communicate</a:t>
            </a:r>
          </a:p>
          <a:p>
            <a:pPr lvl="1"/>
            <a:r>
              <a:rPr lang="en-US" dirty="0" smtClean="0"/>
              <a:t>Small steps, easy wins and supporters first</a:t>
            </a:r>
          </a:p>
          <a:p>
            <a:r>
              <a:rPr lang="en-US" dirty="0" smtClean="0"/>
              <a:t>Be prepared to DEAL WITH resistance</a:t>
            </a:r>
            <a:endParaRPr lang="en-US" dirty="0"/>
          </a:p>
          <a:p>
            <a:r>
              <a:rPr lang="en-US" dirty="0" smtClean="0"/>
              <a:t>Be CONSISTENT, do not compromise</a:t>
            </a:r>
          </a:p>
        </p:txBody>
      </p:sp>
    </p:spTree>
    <p:extLst>
      <p:ext uri="{BB962C8B-B14F-4D97-AF65-F5344CB8AC3E}">
        <p14:creationId xmlns:p14="http://schemas.microsoft.com/office/powerpoint/2010/main" val="7648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now need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support:</a:t>
            </a:r>
          </a:p>
          <a:p>
            <a:pPr lvl="1"/>
            <a:r>
              <a:rPr lang="en-US" dirty="0" smtClean="0"/>
              <a:t>no more spreadsheets.</a:t>
            </a:r>
          </a:p>
          <a:p>
            <a:r>
              <a:rPr lang="en-US" dirty="0" smtClean="0"/>
              <a:t>End-user support (remember the Champion?)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Prioritization &amp; problem solving</a:t>
            </a:r>
          </a:p>
          <a:p>
            <a:pPr lvl="1"/>
            <a:r>
              <a:rPr lang="en-US" dirty="0" smtClean="0"/>
              <a:t>The laggards will be converted by the majority</a:t>
            </a:r>
          </a:p>
          <a:p>
            <a:r>
              <a:rPr lang="en-US" dirty="0" smtClean="0"/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32879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 smtClean="0"/>
              <a:t>Timeline:	3 months after launch</a:t>
            </a:r>
          </a:p>
          <a:p>
            <a:r>
              <a:rPr lang="en-US" dirty="0" smtClean="0"/>
              <a:t>Resources:	many more man/hours</a:t>
            </a:r>
            <a:br>
              <a:rPr lang="en-US" dirty="0" smtClean="0"/>
            </a:br>
            <a:r>
              <a:rPr lang="en-US" dirty="0" smtClean="0"/>
              <a:t>			than what the Champion</a:t>
            </a:r>
            <a:br>
              <a:rPr lang="en-US" dirty="0" smtClean="0"/>
            </a:br>
            <a:r>
              <a:rPr lang="en-US" dirty="0" smtClean="0"/>
              <a:t>			signed-up for initially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114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BUT …</a:t>
            </a:r>
          </a:p>
          <a:p>
            <a:endParaRPr lang="en-US" sz="3200" dirty="0" smtClean="0"/>
          </a:p>
          <a:p>
            <a:r>
              <a:rPr lang="en-US" sz="3200" dirty="0" smtClean="0"/>
              <a:t>if you made it that far and everyone is happy</a:t>
            </a:r>
          </a:p>
          <a:p>
            <a:r>
              <a:rPr lang="en-US" sz="3200" dirty="0" smtClean="0"/>
              <a:t>	this is what SUCCESS looks like!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044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amongst others</a:t>
            </a:r>
          </a:p>
          <a:p>
            <a:r>
              <a:rPr lang="en-US" dirty="0" smtClean="0"/>
              <a:t>Small to medium nonprofit</a:t>
            </a:r>
          </a:p>
          <a:p>
            <a:r>
              <a:rPr lang="en-US" dirty="0" smtClean="0"/>
              <a:t>Low key approach</a:t>
            </a:r>
          </a:p>
          <a:p>
            <a:r>
              <a:rPr lang="en-US" dirty="0" smtClean="0"/>
              <a:t>From ZERO</a:t>
            </a:r>
          </a:p>
          <a:p>
            <a:r>
              <a:rPr lang="en-US" dirty="0" smtClean="0"/>
              <a:t>Just the CRM</a:t>
            </a:r>
          </a:p>
          <a:p>
            <a:pPr lvl="1"/>
            <a:r>
              <a:rPr lang="en-US" dirty="0" smtClean="0"/>
              <a:t>No CMS, custom developments, integrations, …</a:t>
            </a:r>
          </a:p>
          <a:p>
            <a:endParaRPr lang="en-US" dirty="0" smtClean="0"/>
          </a:p>
          <a:p>
            <a:r>
              <a:rPr lang="en-US" dirty="0" smtClean="0"/>
              <a:t>How long is a piece of string?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success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going to CHANGE the way your organization functions</a:t>
            </a:r>
          </a:p>
          <a:p>
            <a:pPr lvl="1"/>
            <a:r>
              <a:rPr lang="en-US" dirty="0" smtClean="0"/>
              <a:t>Management support &amp; commitment</a:t>
            </a:r>
          </a:p>
          <a:p>
            <a:pPr lvl="1"/>
            <a:r>
              <a:rPr lang="en-US" dirty="0" smtClean="0"/>
              <a:t>Provide compelling justification for why</a:t>
            </a:r>
          </a:p>
          <a:p>
            <a:pPr lvl="1"/>
            <a:r>
              <a:rPr lang="en-US" dirty="0" smtClean="0"/>
              <a:t>Have a clear process &amp; trusted team in place</a:t>
            </a:r>
          </a:p>
          <a:p>
            <a:pPr lvl="1"/>
            <a:r>
              <a:rPr lang="en-US" dirty="0" smtClean="0"/>
              <a:t>Communicate, communicate, communicate</a:t>
            </a:r>
          </a:p>
          <a:p>
            <a:pPr lvl="1"/>
            <a:r>
              <a:rPr lang="en-US" dirty="0" smtClean="0"/>
              <a:t>Small steps, easy wins and supporters first</a:t>
            </a:r>
          </a:p>
          <a:p>
            <a:r>
              <a:rPr lang="en-US" dirty="0" smtClean="0"/>
              <a:t>Be prepared to DEAL WITH resistance</a:t>
            </a:r>
            <a:endParaRPr lang="en-US" dirty="0"/>
          </a:p>
          <a:p>
            <a:r>
              <a:rPr lang="en-US" dirty="0" smtClean="0"/>
              <a:t>Be CONSISTENT, do not compromise</a:t>
            </a:r>
          </a:p>
        </p:txBody>
      </p:sp>
    </p:spTree>
    <p:extLst>
      <p:ext uri="{BB962C8B-B14F-4D97-AF65-F5344CB8AC3E}">
        <p14:creationId xmlns:p14="http://schemas.microsoft.com/office/powerpoint/2010/main" val="18970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Quickstart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500" y="1485900"/>
            <a:ext cx="1905000" cy="8382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Questionnaire &amp; import files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" y="35433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2500" y="45339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714500" y="232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714500" y="3238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714500" y="41529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1700" y="37338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Live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" y="26289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Interview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2500" y="54483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1700" y="17526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81700" y="27432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 Validation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81700" y="46482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81700" y="55626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III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743700" y="2438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6743700" y="3429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6743700" y="4343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6743700" y="52578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65810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Green: active customer participation </a:t>
            </a:r>
            <a:endParaRPr lang="en-US" sz="1200" dirty="0"/>
          </a:p>
        </p:txBody>
      </p:sp>
      <p:sp>
        <p:nvSpPr>
          <p:cNvPr id="26" name="Down Arrow 25"/>
          <p:cNvSpPr/>
          <p:nvPr/>
        </p:nvSpPr>
        <p:spPr>
          <a:xfrm>
            <a:off x="1689100" y="5143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1701800" y="613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6756400" y="1435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&amp; import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questionnaire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Organization &amp; project team</a:t>
            </a:r>
          </a:p>
          <a:p>
            <a:pPr lvl="1"/>
            <a:r>
              <a:rPr lang="en-US" dirty="0" smtClean="0"/>
              <a:t>Functional areas</a:t>
            </a:r>
          </a:p>
          <a:p>
            <a:pPr lvl="1"/>
            <a:r>
              <a:rPr lang="en-US" dirty="0" smtClean="0"/>
              <a:t>Transversal areas</a:t>
            </a:r>
          </a:p>
          <a:p>
            <a:pPr lvl="1"/>
            <a:r>
              <a:rPr lang="en-US" dirty="0" smtClean="0"/>
              <a:t>Current technology</a:t>
            </a:r>
          </a:p>
          <a:p>
            <a:r>
              <a:rPr lang="en-US" dirty="0" smtClean="0"/>
              <a:t>Sample import files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4343400" y="4737169"/>
            <a:ext cx="3441700" cy="707886"/>
            <a:chOff x="3200399" y="4762569"/>
            <a:chExt cx="3441700" cy="707886"/>
          </a:xfrm>
        </p:grpSpPr>
        <p:sp>
          <p:nvSpPr>
            <p:cNvPr id="5" name="Right Arrow 4"/>
            <p:cNvSpPr/>
            <p:nvPr/>
          </p:nvSpPr>
          <p:spPr>
            <a:xfrm rot="10800000">
              <a:off x="3200399" y="4964112"/>
              <a:ext cx="20574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70499" y="4762569"/>
              <a:ext cx="137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AR CENA" panose="02000000000000000000" pitchFamily="2" charset="0"/>
                </a:rPr>
                <a:t>Why?</a:t>
              </a:r>
              <a:endParaRPr lang="en-US" sz="4000" dirty="0">
                <a:latin typeface="AR CEN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349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stakeholders</a:t>
            </a:r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Key processes</a:t>
            </a:r>
          </a:p>
          <a:p>
            <a:pPr lvl="1"/>
            <a:r>
              <a:rPr lang="en-US" dirty="0" smtClean="0"/>
              <a:t>Pain points</a:t>
            </a:r>
          </a:p>
          <a:p>
            <a:pPr lvl="1"/>
            <a:r>
              <a:rPr lang="en-US" dirty="0" smtClean="0"/>
              <a:t>KPI / Success factors</a:t>
            </a:r>
          </a:p>
          <a:p>
            <a:pPr lvl="1"/>
            <a:r>
              <a:rPr lang="en-US" dirty="0" smtClean="0"/>
              <a:t>Project team (Champion + …)</a:t>
            </a:r>
          </a:p>
          <a:p>
            <a:pPr lvl="1"/>
            <a:r>
              <a:rPr lang="en-US" dirty="0" smtClean="0"/>
              <a:t>Roadmap</a:t>
            </a:r>
          </a:p>
          <a:p>
            <a:pPr lvl="1"/>
            <a:r>
              <a:rPr lang="en-US" dirty="0" smtClean="0"/>
              <a:t>… and eventually technology aspects as well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819400" y="1828800"/>
            <a:ext cx="4953000" cy="1323439"/>
            <a:chOff x="2819400" y="1828800"/>
            <a:chExt cx="4953000" cy="1323439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828800"/>
              <a:ext cx="1752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AR CENA" panose="02000000000000000000" pitchFamily="2" charset="0"/>
                </a:rPr>
                <a:t>Why not upfront?</a:t>
              </a:r>
              <a:endParaRPr lang="en-US" sz="4000" dirty="0">
                <a:latin typeface="AR CENA" panose="02000000000000000000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 rot="10800000">
              <a:off x="2819400" y="2438400"/>
              <a:ext cx="31242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741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Glorified project schedule</a:t>
            </a:r>
          </a:p>
          <a:p>
            <a:r>
              <a:rPr lang="en-US" dirty="0" smtClean="0"/>
              <a:t>Clear expectations and timelines</a:t>
            </a:r>
          </a:p>
          <a:p>
            <a:r>
              <a:rPr lang="en-US" dirty="0" smtClean="0"/>
              <a:t>Roll out quickly, then expand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Timeline:	2 - 8 weeks (waiting)</a:t>
            </a:r>
          </a:p>
          <a:p>
            <a:r>
              <a:rPr lang="en-US" dirty="0" smtClean="0"/>
              <a:t>Resources:	10 - 80 man hours</a:t>
            </a:r>
          </a:p>
          <a:p>
            <a:pPr lvl="1"/>
            <a:r>
              <a:rPr lang="en-US" dirty="0" smtClean="0"/>
              <a:t>Champion</a:t>
            </a:r>
          </a:p>
          <a:p>
            <a:pPr lvl="1"/>
            <a:r>
              <a:rPr lang="en-US" dirty="0" smtClean="0"/>
              <a:t>Functional managers</a:t>
            </a:r>
          </a:p>
          <a:p>
            <a:pPr lvl="1"/>
            <a:r>
              <a:rPr lang="en-US" dirty="0" smtClean="0"/>
              <a:t>Consultant (eventually)</a:t>
            </a:r>
          </a:p>
          <a:p>
            <a:r>
              <a:rPr lang="en-US" dirty="0" smtClean="0"/>
              <a:t>Budget:		$0 to $3,000</a:t>
            </a:r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Quickstart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500" y="1485900"/>
            <a:ext cx="1905000" cy="8382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Questionnaire &amp; import files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" y="35433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2500" y="45339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714500" y="232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714500" y="3238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714500" y="41529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1700" y="37338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Live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" y="26289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Interview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2500" y="54483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1700" y="17526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81700" y="2743200"/>
            <a:ext cx="1905000" cy="6858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Import Validation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81700" y="46482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81700" y="5562600"/>
            <a:ext cx="1905000" cy="609600"/>
          </a:xfrm>
          <a:prstGeom prst="rect">
            <a:avLst/>
          </a:prstGeom>
          <a:solidFill>
            <a:srgbClr val="00B050"/>
          </a:solidFill>
          <a:ln w="25400" cmpd="sng"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III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743700" y="2438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6743700" y="3429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6743700" y="4343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6743700" y="52578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65810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Green: active customer participation </a:t>
            </a:r>
            <a:endParaRPr lang="en-US" sz="1200" dirty="0"/>
          </a:p>
        </p:txBody>
      </p:sp>
      <p:sp>
        <p:nvSpPr>
          <p:cNvPr id="26" name="Down Arrow 25"/>
          <p:cNvSpPr/>
          <p:nvPr/>
        </p:nvSpPr>
        <p:spPr>
          <a:xfrm>
            <a:off x="1689100" y="51435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1701800" y="6134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6756400" y="14351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0" y="43434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62865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405312"/>
            <a:ext cx="1577623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6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482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From zero to success</vt:lpstr>
      <vt:lpstr>Caveats</vt:lpstr>
      <vt:lpstr>#1 success factor</vt:lpstr>
      <vt:lpstr>Quickstart process</vt:lpstr>
      <vt:lpstr>Questionnaire &amp; import files</vt:lpstr>
      <vt:lpstr>Interviews</vt:lpstr>
      <vt:lpstr>Roadmap</vt:lpstr>
      <vt:lpstr>Where are we?</vt:lpstr>
      <vt:lpstr>Quickstart process</vt:lpstr>
      <vt:lpstr>The Danger Zone (1/2)</vt:lpstr>
      <vt:lpstr>The Danger Zone (2/2)</vt:lpstr>
      <vt:lpstr>Where are we?</vt:lpstr>
      <vt:lpstr>Quickstart process</vt:lpstr>
      <vt:lpstr>Quickstart process</vt:lpstr>
      <vt:lpstr>Now what   …  ???</vt:lpstr>
      <vt:lpstr>Remember? The #1 success factor …</vt:lpstr>
      <vt:lpstr>#1 success factor</vt:lpstr>
      <vt:lpstr>What you now need is:</vt:lpstr>
      <vt:lpstr>Where are we?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zero to success</dc:title>
  <dc:creator>Nicolas</dc:creator>
  <cp:lastModifiedBy>Nicolas</cp:lastModifiedBy>
  <cp:revision>17</cp:revision>
  <dcterms:created xsi:type="dcterms:W3CDTF">2015-04-23T05:30:04Z</dcterms:created>
  <dcterms:modified xsi:type="dcterms:W3CDTF">2015-04-23T17:25:48Z</dcterms:modified>
</cp:coreProperties>
</file>